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8" r:id="rId4"/>
    <p:sldId id="260" r:id="rId5"/>
    <p:sldId id="258" r:id="rId6"/>
    <p:sldId id="259" r:id="rId7"/>
    <p:sldId id="261" r:id="rId8"/>
    <p:sldId id="262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3" r:id="rId19"/>
    <p:sldId id="264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0033"/>
    <a:srgbClr val="009900"/>
    <a:srgbClr val="33CC33"/>
    <a:srgbClr val="FFCC66"/>
    <a:srgbClr val="FFFFCC"/>
    <a:srgbClr val="FF99FF"/>
    <a:srgbClr val="FFFF66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FBA64-D8C5-45C5-B385-551943A430AA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85FD7-D58C-46A1-865C-261CA123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5FD7-D58C-46A1-865C-261CA123A6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85FD7-D58C-46A1-865C-261CA123A6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C92F-FCEE-4FE1-91CB-F4DB55EB1729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DBBF-CDC3-492A-982F-A7E719017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184405"/>
          </a:xfrm>
        </p:spPr>
        <p:txBody>
          <a:bodyPr>
            <a:normAutofit/>
          </a:bodyPr>
          <a:lstStyle/>
          <a:p>
            <a:pPr rtl="1"/>
            <a:r>
              <a:rPr lang="ar-SA" sz="4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التشكل </a:t>
            </a:r>
            <a:r>
              <a:rPr lang="ar-SA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في السبورات وحبوب اللقاح</a:t>
            </a:r>
            <a:r>
              <a:rPr lang="en-GB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Spores </a:t>
            </a:r>
            <a:r>
              <a:rPr lang="en-GB" sz="4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and Pollen Morphology</a:t>
            </a:r>
            <a:r>
              <a:rPr lang="en-GB" sz="4000" b="1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>
            <a:noAutofit/>
          </a:bodyPr>
          <a:lstStyle/>
          <a:p>
            <a:r>
              <a:rPr lang="ar-SA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اعداد</a:t>
            </a:r>
          </a:p>
          <a:p>
            <a:r>
              <a:rPr lang="ar-IQ" sz="4000" b="1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ألاستاذ المساعد </a:t>
            </a:r>
            <a:r>
              <a:rPr lang="ar-SA" sz="4000" b="1" dirty="0" smtClean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بشرى </a:t>
            </a:r>
            <a:r>
              <a:rPr lang="ar-SA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مجيد عيسى</a:t>
            </a:r>
          </a:p>
          <a:p>
            <a:endParaRPr lang="en-US" sz="3600" dirty="0">
              <a:solidFill>
                <a:srgbClr val="33CC3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 l="3541" r="27512" b="19546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85786" y="5929330"/>
            <a:ext cx="12803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Figure.3</a:t>
            </a:r>
            <a:endParaRPr kumimoji="0" lang="en-GB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en-GB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-الفتحات في السبورات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تسمى </a:t>
            </a:r>
            <a:r>
              <a:rPr lang="ar-S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الفتحات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في السبورات</a:t>
            </a:r>
            <a:r>
              <a:rPr lang="ar-IQ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Laesurae</a:t>
            </a:r>
            <a:r>
              <a:rPr lang="ar-IQ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ar-S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أو تكتب اختصارا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كملحق</a:t>
            </a:r>
            <a:r>
              <a:rPr lang="ar-IQ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Lete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IQ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وتوجد </a:t>
            </a:r>
            <a:r>
              <a:rPr lang="ar-S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على الوجه الأدنى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IQ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وتقسم </a:t>
            </a:r>
            <a:r>
              <a:rPr lang="ar-S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الفتحات في السبورات إلى ثلاثة أشكال</a:t>
            </a:r>
            <a:r>
              <a:rPr lang="ar-S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en-GB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r-SA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السبورات ثلاثية الفتحات </a:t>
            </a:r>
            <a:r>
              <a:rPr lang="en-GB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Trilete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وتعد </a:t>
            </a:r>
            <a:r>
              <a:rPr lang="ar-SA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النوع الأساسي والأكثر شيوعا في السبورات.يرجع وجود الفتحات الثلاثية إلى الانقسام الاختزالي الآني للخلية الأمية للسبورات،شكل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)،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وتمثل </a:t>
            </a:r>
            <a:r>
              <a:rPr lang="ar-SA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مكان اتصال أعضاء الهيئة الرباعية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فضلا </a:t>
            </a:r>
            <a:r>
              <a:rPr lang="ar-SA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عن وجود ثلاثة سطوح تلامس،وتكون السبورات شبه كروية الشكل.وتعتبر الفتحات وسطوح التلامس من الظواهر المضافة على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السبورات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Haptotypic features </a:t>
            </a:r>
            <a:r>
              <a:rPr lang="ar-IQ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نتيجة </a:t>
            </a:r>
            <a:r>
              <a:rPr lang="ar-SA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علاقة السبور مع بقية أعضاء الهيئة الرباعية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IQ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شكل (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en-GB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-السبورات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أحادية الفتحة </a:t>
            </a:r>
            <a:r>
              <a:rPr lang="en-GB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Monolete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IQ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وتعد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النوع الأقل شيوعا في السبورات.ويرجع وجود هذا النوع من الفتحات نتيجة إلى الانقسام الاختزالي المتعاقب،شكل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)،</a:t>
            </a:r>
            <a:r>
              <a:rPr lang="ar-IQ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حيث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تفصل الفتحة مابين سطحي التلامس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IQ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وتكون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السبورات في الغالب بيضاوية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الشكل،</a:t>
            </a:r>
            <a:r>
              <a:rPr lang="ar-IQ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شكل (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en-US" sz="4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en-GB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-السبورات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عديمة الفتحة </a:t>
            </a:r>
            <a:r>
              <a:rPr lang="en-GB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Alete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IQ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وتعد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نوع نادر الوجود.لا تحوي السبورات على أي فتحة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IQ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شكل(</a:t>
            </a:r>
            <a:r>
              <a:rPr lang="en-GB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rgbClr val="FFCC6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sz="36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التشخيص </a:t>
            </a:r>
            <a:r>
              <a:rPr lang="en-GB" sz="36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ar-SA" sz="36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r" rtl="1">
              <a:buNone/>
            </a:pPr>
            <a:r>
              <a:rPr lang="ar-SA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يشخص الشكل الملاحظ وفق التسلسل الآتي</a:t>
            </a:r>
            <a:r>
              <a:rPr lang="ar-SA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>
              <a:buNone/>
            </a:pPr>
            <a:r>
              <a:rPr lang="en-US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en-GB" sz="4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1-Is the shape Spore or </a:t>
            </a:r>
            <a:r>
              <a:rPr lang="en-GB" sz="4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Pollen.</a:t>
            </a:r>
          </a:p>
          <a:p>
            <a:pPr algn="just">
              <a:buNone/>
            </a:pPr>
            <a:endParaRPr lang="en-GB" sz="4800" b="1" dirty="0" smtClean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48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2-Amb:Amb of spore or pollen can be describe from proximal, diastral or equatorial view</a:t>
            </a:r>
            <a:r>
              <a:rPr lang="en-GB" sz="4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GB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lum contrast="40000"/>
          </a:blip>
          <a:srcRect l="2042" t="2174" r="3011" b="3261"/>
          <a:stretch>
            <a:fillRect/>
          </a:stretch>
        </p:blipFill>
        <p:spPr bwMode="auto">
          <a:xfrm>
            <a:off x="1857356" y="357142"/>
            <a:ext cx="707236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Margin: Margin of spore or pollen can be describe is an </a:t>
            </a:r>
            <a:r>
              <a:rPr lang="en-GB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en-GB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serrate</a:t>
            </a:r>
            <a:r>
              <a:rPr lang="en-GB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GB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GB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regular                    serrate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lum contrast="40000"/>
          </a:blip>
          <a:srcRect l="7464" t="9653" r="11878" b="33640"/>
          <a:stretch>
            <a:fillRect/>
          </a:stretch>
        </p:blipFill>
        <p:spPr bwMode="auto">
          <a:xfrm>
            <a:off x="1785918" y="2571744"/>
            <a:ext cx="53578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642910" y="9964"/>
            <a:ext cx="7715304" cy="684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en-GB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 Ornamentation: can be describe is: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en-GB" sz="36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Laevigate</a:t>
            </a:r>
            <a:r>
              <a:rPr lang="en-GB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 If the shape have not any element of ornamentation.</a:t>
            </a:r>
            <a:endParaRPr lang="en-US" sz="36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sz="36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B-Ornamented</a:t>
            </a:r>
            <a:r>
              <a:rPr lang="en-GB" sz="3600" b="1" dirty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: If the shape have any element of ornamentation</a:t>
            </a:r>
            <a:r>
              <a:rPr lang="en-GB" sz="3600" b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B-1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Conula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 if have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coni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contrast="40000"/>
          </a:blip>
          <a:srcRect l="11765" t="11428" r="13841" b="3429"/>
          <a:stretch>
            <a:fillRect/>
          </a:stretch>
        </p:blipFill>
        <p:spPr bwMode="auto">
          <a:xfrm>
            <a:off x="2500298" y="4143380"/>
            <a:ext cx="3857652" cy="25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B-2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Baculate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 if have a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bacula</a:t>
            </a:r>
            <a:r>
              <a:rPr lang="en-GB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B-3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Clavate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 if have a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clavae</a:t>
            </a:r>
            <a:r>
              <a:rPr lang="en-GB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  <a:lum contrast="40000"/>
          </a:blip>
          <a:srcRect l="2804" t="7583" r="7944" b="8057"/>
          <a:stretch>
            <a:fillRect/>
          </a:stretch>
        </p:blipFill>
        <p:spPr bwMode="auto">
          <a:xfrm>
            <a:off x="3143240" y="928670"/>
            <a:ext cx="2845333" cy="264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صورة 6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40000"/>
          </a:blip>
          <a:srcRect l="5532" t="3922" r="11915" b="7843"/>
          <a:stretch>
            <a:fillRect/>
          </a:stretch>
        </p:blipFill>
        <p:spPr bwMode="auto">
          <a:xfrm>
            <a:off x="3071802" y="4283914"/>
            <a:ext cx="3286148" cy="257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S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تكون </a:t>
            </a:r>
            <a:r>
              <a:rPr lang="ar-SA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متحجرات السبورات وحبوب اللقاح عبارة عن كرات أو علب أو أكياس مجوفة فارغة مضغوطة دائما وبشكل مستوي ألا إنها متباينة في الانثناء أو الطي ذات جدار متين وزخرفة وفتحات مختلفة. 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611618" y="3071810"/>
            <a:ext cx="7818034" cy="349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B-4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Echinate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 if have a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spinae</a:t>
            </a:r>
            <a:r>
              <a:rPr lang="en-GB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3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Another type of </a:t>
            </a:r>
            <a:r>
              <a:rPr lang="en-GB" sz="36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spi</a:t>
            </a:r>
            <a:r>
              <a:rPr lang="en-US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36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en-GB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called Bifurcating.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  <a:lum contrast="40000"/>
          </a:blip>
          <a:srcRect l="7882" t="4636" b="17219"/>
          <a:stretch>
            <a:fillRect/>
          </a:stretch>
        </p:blipFill>
        <p:spPr bwMode="auto">
          <a:xfrm>
            <a:off x="2714612" y="1071546"/>
            <a:ext cx="3579316" cy="214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2935" t="17707" r="18029" b="12721"/>
          <a:stretch>
            <a:fillRect/>
          </a:stretch>
        </p:blipFill>
        <p:spPr bwMode="auto">
          <a:xfrm>
            <a:off x="2571736" y="3929066"/>
            <a:ext cx="442915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en-GB" sz="36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B-5 </a:t>
            </a:r>
            <a:r>
              <a:rPr lang="en-GB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GB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 if have the grains.</a:t>
            </a:r>
            <a:endParaRPr lang="en-US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  <a:lum contrast="40000"/>
          </a:blip>
          <a:srcRect l="6936" t="6832" r="8671" b="4348"/>
          <a:stretch>
            <a:fillRect/>
          </a:stretch>
        </p:blipFill>
        <p:spPr bwMode="auto">
          <a:xfrm>
            <a:off x="3071802" y="2285992"/>
            <a:ext cx="2786082" cy="273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r" rtl="1">
              <a:buNone/>
            </a:pPr>
            <a:r>
              <a:rPr lang="en-GB" dirty="0"/>
              <a:t> </a:t>
            </a:r>
            <a:r>
              <a:rPr lang="ar-SA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التسمية 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الشكل </a:t>
            </a:r>
            <a:r>
              <a:rPr lang="en-GB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Nomenclature</a:t>
            </a:r>
            <a:r>
              <a:rPr lang="ar-SA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40000"/>
          </a:blip>
          <a:srcRect l="1523" r="2476"/>
          <a:stretch>
            <a:fillRect/>
          </a:stretch>
        </p:blipFill>
        <p:spPr bwMode="auto">
          <a:xfrm>
            <a:off x="214282" y="1500174"/>
            <a:ext cx="878687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93366"/>
          </a:solidFill>
        </p:spPr>
        <p:txBody>
          <a:bodyPr>
            <a:normAutofit fontScale="92500"/>
          </a:bodyPr>
          <a:lstStyle/>
          <a:p>
            <a:pPr algn="just" rtl="1">
              <a:buNone/>
            </a:pPr>
            <a:r>
              <a:rPr lang="ar-IQ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S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يوصف التشكل في السبورات وحبوب اللقاح اعتمادا عل</a:t>
            </a:r>
            <a:r>
              <a:rPr lang="ar-IQ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ى</a:t>
            </a:r>
            <a:r>
              <a:rPr lang="ar-S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الصفات التالية:</a:t>
            </a:r>
            <a:endParaRPr lang="ar-IQ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-الشكل 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يعزى شكل السبور إلى طبيعة الانقسامات الاختزالية التي تعاني منها الخلية الأمية للسبورات.</a:t>
            </a:r>
            <a:endParaRPr lang="ar-IQ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ar-IQ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IQ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ففي الانقسام الاختزال الآني</a:t>
            </a:r>
            <a:r>
              <a:rPr lang="ar-IQ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Simultaneous meiosis </a:t>
            </a:r>
            <a:r>
              <a:rPr lang="ar-IQ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تكون النتيجة أربعة خلايا صغيرة شبه كروية.أما في الانقسام الاختزال المتعاقب </a:t>
            </a:r>
            <a:r>
              <a:rPr lang="en-GB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Successive meiosis</a:t>
            </a:r>
            <a:r>
              <a:rPr lang="ar-IQ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فتكون النتيجة خلايا صغيرة رباعية الإضلاع أو الزوايا،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شكل (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b="2750"/>
          <a:stretch>
            <a:fillRect/>
          </a:stretch>
        </p:blipFill>
        <p:spPr bwMode="auto">
          <a:xfrm>
            <a:off x="1071538" y="0"/>
            <a:ext cx="71438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9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Pollen polarity:</a:t>
            </a:r>
            <a:endParaRPr lang="en-US" sz="39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Pollen 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polarity refers to the position of one or more apertures relative to a spatial reference,(fig.2.</a:t>
            </a:r>
            <a:r>
              <a:rPr lang="ar-IQ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spatial reference defines a polar axis as the extended pollen grain diameter that passes through the centre of the original pollen tetrad. </a:t>
            </a: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intersection of 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polar axis with the grain surface </a:t>
            </a: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near 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centre of the tetrad is the proximal. Pole, the surrounding area being the proximal face or proximal hemisphere; that away from the tetrad centre is the distal pole, the surrounding area being the distal face or distal hemisphere. Just as with a globe, the intersection with the pollen surface of a plane at right angle to the pole and passing through the centre or the grain defines the pollen equator.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GB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three general types of pollen polarity are</a:t>
            </a:r>
            <a:r>
              <a:rPr lang="en-GB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1-Isopolar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which the two polar hemisphere are the same but can be distinguished from the equatorial region</a:t>
            </a: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2-Heteropolar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which the two polar hemisphere are different, because of  differential displacement of one or more apertures</a:t>
            </a: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None/>
            </a:pP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GB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3-Apolar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 which polar and equatorial regions cannot be distinguished after pollen grain separation from the tetrad.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72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GB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36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proximal face considers important in the classification study of spore while  the distal face </a:t>
            </a:r>
            <a:r>
              <a:rPr lang="en-US" sz="3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most importance in pollen grain.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t="4188"/>
          <a:stretch>
            <a:fillRect/>
          </a:stretch>
        </p:blipFill>
        <p:spPr bwMode="auto">
          <a:xfrm>
            <a:off x="642910" y="285728"/>
            <a:ext cx="8143932" cy="616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143372" y="6072206"/>
            <a:ext cx="12803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Figure.2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rtl="1">
              <a:buNone/>
            </a:pPr>
            <a:r>
              <a:rPr lang="en-US" sz="4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1">
              <a:buNone/>
            </a:pPr>
            <a:r>
              <a:rPr lang="en-US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-الفتحات </a:t>
            </a:r>
            <a:r>
              <a:rPr lang="en-GB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Apertures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وتعد </a:t>
            </a:r>
            <a:r>
              <a:rPr lang="ar-SA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هذه الصفة الأساسية في التصنيف للسبورات وحبوب اللقاح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en-US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فهي </a:t>
            </a:r>
            <a:r>
              <a:rPr lang="ar-SA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تعتبر الصفة التي من خلالها يمكن التميز بين السبورات وحبوب اللقاح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وهي </a:t>
            </a:r>
            <a:r>
              <a:rPr lang="ar-SA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تمثل مناطق الاتصال مع بقية الهيئة الرباعية </a:t>
            </a:r>
            <a:r>
              <a:rPr lang="en-GB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Tetrad 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الأصلية </a:t>
            </a:r>
            <a:r>
              <a:rPr lang="ar-SA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وتكون أما شقوقا حقيقة في الجدار 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أو </a:t>
            </a:r>
            <a:r>
              <a:rPr lang="ar-SA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مناطق رقيقة غير مشقوقة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en-US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شكل(</a:t>
            </a:r>
            <a:r>
              <a:rPr lang="en-GB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4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4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698</Words>
  <Application>Microsoft Office PowerPoint</Application>
  <PresentationFormat>On-screen Show (4:3)</PresentationFormat>
  <Paragraphs>73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سمة Office</vt:lpstr>
      <vt:lpstr>التشكل في السبورات وحبوب اللقاح  Spores and Pollen Morphology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4-التشكل في السبورات وحبوب اللقاح  Spores and Pollen Morphology  </dc:title>
  <dc:creator>The Name of God</dc:creator>
  <cp:lastModifiedBy>hp</cp:lastModifiedBy>
  <cp:revision>64</cp:revision>
  <dcterms:created xsi:type="dcterms:W3CDTF">2012-09-15T16:52:50Z</dcterms:created>
  <dcterms:modified xsi:type="dcterms:W3CDTF">2018-12-05T07:10:20Z</dcterms:modified>
</cp:coreProperties>
</file>